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4" r:id="rId3"/>
    <p:sldId id="266" r:id="rId4"/>
    <p:sldId id="306" r:id="rId5"/>
    <p:sldId id="265" r:id="rId6"/>
    <p:sldId id="304" r:id="rId7"/>
    <p:sldId id="305" r:id="rId8"/>
    <p:sldId id="269" r:id="rId9"/>
    <p:sldId id="267" r:id="rId10"/>
    <p:sldId id="303" r:id="rId11"/>
    <p:sldId id="268" r:id="rId12"/>
    <p:sldId id="310" r:id="rId13"/>
    <p:sldId id="262" r:id="rId14"/>
    <p:sldId id="307" r:id="rId15"/>
    <p:sldId id="308" r:id="rId16"/>
    <p:sldId id="309" r:id="rId17"/>
    <p:sldId id="31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2C9217-AD4C-4B29-9B8B-EB2165ECE727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DF2C714-3276-4161-AF18-5CB64FA61EDA}">
      <dgm:prSet/>
      <dgm:spPr/>
      <dgm:t>
        <a:bodyPr/>
        <a:lstStyle/>
        <a:p>
          <a:r>
            <a:rPr lang="sr-Latn-RS"/>
            <a:t>Učenje i razvoj</a:t>
          </a:r>
          <a:endParaRPr lang="en-US"/>
        </a:p>
      </dgm:t>
    </dgm:pt>
    <dgm:pt modelId="{D582CB5C-6BA9-4079-AC65-C279B02636F2}" type="parTrans" cxnId="{792157A3-A641-4D8F-B845-820C9079AA90}">
      <dgm:prSet/>
      <dgm:spPr/>
      <dgm:t>
        <a:bodyPr/>
        <a:lstStyle/>
        <a:p>
          <a:endParaRPr lang="en-US"/>
        </a:p>
      </dgm:t>
    </dgm:pt>
    <dgm:pt modelId="{A00FEEE1-36E0-43CC-8F44-6690641007B4}" type="sibTrans" cxnId="{792157A3-A641-4D8F-B845-820C9079AA90}">
      <dgm:prSet/>
      <dgm:spPr/>
      <dgm:t>
        <a:bodyPr/>
        <a:lstStyle/>
        <a:p>
          <a:endParaRPr lang="en-US"/>
        </a:p>
      </dgm:t>
    </dgm:pt>
    <dgm:pt modelId="{8C070EDE-202E-4643-BB0D-6B30B24DB625}">
      <dgm:prSet/>
      <dgm:spPr/>
      <dgm:t>
        <a:bodyPr/>
        <a:lstStyle/>
        <a:p>
          <a:r>
            <a:rPr lang="sr-Latn-RS"/>
            <a:t>Kurikulum (program i proces)</a:t>
          </a:r>
          <a:endParaRPr lang="en-US"/>
        </a:p>
      </dgm:t>
    </dgm:pt>
    <dgm:pt modelId="{0CFE5526-42A2-4BF3-8937-4BBB1D1663EC}" type="parTrans" cxnId="{409A8F2D-829C-4AD0-8A57-ED8BAAEE6F61}">
      <dgm:prSet/>
      <dgm:spPr/>
      <dgm:t>
        <a:bodyPr/>
        <a:lstStyle/>
        <a:p>
          <a:endParaRPr lang="en-US"/>
        </a:p>
      </dgm:t>
    </dgm:pt>
    <dgm:pt modelId="{9FDF65F2-A79A-474E-A359-BE3A03C2819A}" type="sibTrans" cxnId="{409A8F2D-829C-4AD0-8A57-ED8BAAEE6F61}">
      <dgm:prSet/>
      <dgm:spPr/>
      <dgm:t>
        <a:bodyPr/>
        <a:lstStyle/>
        <a:p>
          <a:endParaRPr lang="en-US"/>
        </a:p>
      </dgm:t>
    </dgm:pt>
    <dgm:pt modelId="{1EF6A4F2-8F69-4479-AC32-D5EB69586239}">
      <dgm:prSet/>
      <dgm:spPr/>
      <dgm:t>
        <a:bodyPr/>
        <a:lstStyle/>
        <a:p>
          <a:r>
            <a:rPr lang="sr-Latn-RS"/>
            <a:t>Kompetencije</a:t>
          </a:r>
          <a:endParaRPr lang="en-US"/>
        </a:p>
      </dgm:t>
    </dgm:pt>
    <dgm:pt modelId="{755C421D-24D3-4A44-B1CE-E88F9F7AE4FC}" type="parTrans" cxnId="{3B4CAF32-93BF-475F-984E-4E887D31793C}">
      <dgm:prSet/>
      <dgm:spPr/>
      <dgm:t>
        <a:bodyPr/>
        <a:lstStyle/>
        <a:p>
          <a:endParaRPr lang="en-US"/>
        </a:p>
      </dgm:t>
    </dgm:pt>
    <dgm:pt modelId="{BDA68F40-F75A-4A5C-893C-434871516487}" type="sibTrans" cxnId="{3B4CAF32-93BF-475F-984E-4E887D31793C}">
      <dgm:prSet/>
      <dgm:spPr/>
      <dgm:t>
        <a:bodyPr/>
        <a:lstStyle/>
        <a:p>
          <a:endParaRPr lang="en-US"/>
        </a:p>
      </dgm:t>
    </dgm:pt>
    <dgm:pt modelId="{BEB5F85E-410E-428F-8B06-6318BABFF37E}">
      <dgm:prSet/>
      <dgm:spPr/>
      <dgm:t>
        <a:bodyPr/>
        <a:lstStyle/>
        <a:p>
          <a:r>
            <a:rPr lang="sr-Latn-RS"/>
            <a:t>Obrazovanje usmereno na kompetencije</a:t>
          </a:r>
          <a:endParaRPr lang="en-US"/>
        </a:p>
      </dgm:t>
    </dgm:pt>
    <dgm:pt modelId="{2D70D84A-6F7F-4C17-B34A-F42C0CA30314}" type="parTrans" cxnId="{72BFF6EA-B91C-4FA6-98AB-BA6BD888C80F}">
      <dgm:prSet/>
      <dgm:spPr/>
      <dgm:t>
        <a:bodyPr/>
        <a:lstStyle/>
        <a:p>
          <a:endParaRPr lang="en-US"/>
        </a:p>
      </dgm:t>
    </dgm:pt>
    <dgm:pt modelId="{44352D5C-E86A-4D6D-AB3E-141598A5A503}" type="sibTrans" cxnId="{72BFF6EA-B91C-4FA6-98AB-BA6BD888C80F}">
      <dgm:prSet/>
      <dgm:spPr/>
      <dgm:t>
        <a:bodyPr/>
        <a:lstStyle/>
        <a:p>
          <a:endParaRPr lang="en-US"/>
        </a:p>
      </dgm:t>
    </dgm:pt>
    <dgm:pt modelId="{1FCEFB81-649B-4EC6-8291-3A13C4B150E9}">
      <dgm:prSet/>
      <dgm:spPr/>
      <dgm:t>
        <a:bodyPr/>
        <a:lstStyle/>
        <a:p>
          <a:r>
            <a:rPr lang="sr-Latn-RS"/>
            <a:t>Kuriku</a:t>
          </a:r>
          <a:r>
            <a:rPr lang="en-US"/>
            <a:t>lu</a:t>
          </a:r>
          <a:r>
            <a:rPr lang="sr-Latn-RS"/>
            <a:t>mi zasnovani na kompetencijama</a:t>
          </a:r>
          <a:endParaRPr lang="en-US"/>
        </a:p>
      </dgm:t>
    </dgm:pt>
    <dgm:pt modelId="{4C0AB653-6264-42E2-AF8F-C6BB44481E15}" type="parTrans" cxnId="{19D2297D-9FF6-4CF1-A8AC-FE9E2C9B3DA2}">
      <dgm:prSet/>
      <dgm:spPr/>
      <dgm:t>
        <a:bodyPr/>
        <a:lstStyle/>
        <a:p>
          <a:endParaRPr lang="en-US"/>
        </a:p>
      </dgm:t>
    </dgm:pt>
    <dgm:pt modelId="{26CF799C-19D2-46BC-BC50-5A44AD898BE5}" type="sibTrans" cxnId="{19D2297D-9FF6-4CF1-A8AC-FE9E2C9B3DA2}">
      <dgm:prSet/>
      <dgm:spPr/>
      <dgm:t>
        <a:bodyPr/>
        <a:lstStyle/>
        <a:p>
          <a:endParaRPr lang="en-US"/>
        </a:p>
      </dgm:t>
    </dgm:pt>
    <dgm:pt modelId="{09CD761B-2BAE-40DB-B06C-6344D60F8072}" type="pres">
      <dgm:prSet presAssocID="{EA2C9217-AD4C-4B29-9B8B-EB2165ECE727}" presName="vert0" presStyleCnt="0">
        <dgm:presLayoutVars>
          <dgm:dir/>
          <dgm:animOne val="branch"/>
          <dgm:animLvl val="lvl"/>
        </dgm:presLayoutVars>
      </dgm:prSet>
      <dgm:spPr/>
    </dgm:pt>
    <dgm:pt modelId="{A721519C-6516-4793-AF31-526CC7C04D21}" type="pres">
      <dgm:prSet presAssocID="{6DF2C714-3276-4161-AF18-5CB64FA61EDA}" presName="thickLine" presStyleLbl="alignNode1" presStyleIdx="0" presStyleCnt="5"/>
      <dgm:spPr/>
    </dgm:pt>
    <dgm:pt modelId="{A53261F0-E7D7-42B7-8698-AD8F1B3832E3}" type="pres">
      <dgm:prSet presAssocID="{6DF2C714-3276-4161-AF18-5CB64FA61EDA}" presName="horz1" presStyleCnt="0"/>
      <dgm:spPr/>
    </dgm:pt>
    <dgm:pt modelId="{91269F70-8852-49EA-BC19-729747BC4343}" type="pres">
      <dgm:prSet presAssocID="{6DF2C714-3276-4161-AF18-5CB64FA61EDA}" presName="tx1" presStyleLbl="revTx" presStyleIdx="0" presStyleCnt="5"/>
      <dgm:spPr/>
    </dgm:pt>
    <dgm:pt modelId="{9012CF37-C54C-4780-9987-241202F1C6C4}" type="pres">
      <dgm:prSet presAssocID="{6DF2C714-3276-4161-AF18-5CB64FA61EDA}" presName="vert1" presStyleCnt="0"/>
      <dgm:spPr/>
    </dgm:pt>
    <dgm:pt modelId="{050A3E06-28ED-4466-AD91-258EFB0F665C}" type="pres">
      <dgm:prSet presAssocID="{8C070EDE-202E-4643-BB0D-6B30B24DB625}" presName="thickLine" presStyleLbl="alignNode1" presStyleIdx="1" presStyleCnt="5"/>
      <dgm:spPr/>
    </dgm:pt>
    <dgm:pt modelId="{A509E0C7-43C9-4178-B0BF-246A26495C5B}" type="pres">
      <dgm:prSet presAssocID="{8C070EDE-202E-4643-BB0D-6B30B24DB625}" presName="horz1" presStyleCnt="0"/>
      <dgm:spPr/>
    </dgm:pt>
    <dgm:pt modelId="{C26995E8-0058-4FD7-AA9A-700B7B5424EF}" type="pres">
      <dgm:prSet presAssocID="{8C070EDE-202E-4643-BB0D-6B30B24DB625}" presName="tx1" presStyleLbl="revTx" presStyleIdx="1" presStyleCnt="5"/>
      <dgm:spPr/>
    </dgm:pt>
    <dgm:pt modelId="{EF40BB21-62C7-4435-B72C-7290519C7FF8}" type="pres">
      <dgm:prSet presAssocID="{8C070EDE-202E-4643-BB0D-6B30B24DB625}" presName="vert1" presStyleCnt="0"/>
      <dgm:spPr/>
    </dgm:pt>
    <dgm:pt modelId="{CD008707-1F4D-4D03-A1C8-6E4C05DA1889}" type="pres">
      <dgm:prSet presAssocID="{1EF6A4F2-8F69-4479-AC32-D5EB69586239}" presName="thickLine" presStyleLbl="alignNode1" presStyleIdx="2" presStyleCnt="5"/>
      <dgm:spPr/>
    </dgm:pt>
    <dgm:pt modelId="{5D14FCAC-639D-499E-8231-3820208D4101}" type="pres">
      <dgm:prSet presAssocID="{1EF6A4F2-8F69-4479-AC32-D5EB69586239}" presName="horz1" presStyleCnt="0"/>
      <dgm:spPr/>
    </dgm:pt>
    <dgm:pt modelId="{CC071E76-D84F-45B2-B3CF-EEE3C0BFEFFC}" type="pres">
      <dgm:prSet presAssocID="{1EF6A4F2-8F69-4479-AC32-D5EB69586239}" presName="tx1" presStyleLbl="revTx" presStyleIdx="2" presStyleCnt="5"/>
      <dgm:spPr/>
    </dgm:pt>
    <dgm:pt modelId="{9694A759-AA8F-4E7D-AD4C-AF93FFFACDB2}" type="pres">
      <dgm:prSet presAssocID="{1EF6A4F2-8F69-4479-AC32-D5EB69586239}" presName="vert1" presStyleCnt="0"/>
      <dgm:spPr/>
    </dgm:pt>
    <dgm:pt modelId="{2C903B31-6CD7-4F40-A278-D44243D3E289}" type="pres">
      <dgm:prSet presAssocID="{BEB5F85E-410E-428F-8B06-6318BABFF37E}" presName="thickLine" presStyleLbl="alignNode1" presStyleIdx="3" presStyleCnt="5"/>
      <dgm:spPr/>
    </dgm:pt>
    <dgm:pt modelId="{1ED937A8-96C1-4852-8461-FED7222A920D}" type="pres">
      <dgm:prSet presAssocID="{BEB5F85E-410E-428F-8B06-6318BABFF37E}" presName="horz1" presStyleCnt="0"/>
      <dgm:spPr/>
    </dgm:pt>
    <dgm:pt modelId="{FCD5306B-37D8-42D7-B09C-250022E882D7}" type="pres">
      <dgm:prSet presAssocID="{BEB5F85E-410E-428F-8B06-6318BABFF37E}" presName="tx1" presStyleLbl="revTx" presStyleIdx="3" presStyleCnt="5"/>
      <dgm:spPr/>
    </dgm:pt>
    <dgm:pt modelId="{9483FBA7-597F-4730-A5F5-EAB8E4B2C55F}" type="pres">
      <dgm:prSet presAssocID="{BEB5F85E-410E-428F-8B06-6318BABFF37E}" presName="vert1" presStyleCnt="0"/>
      <dgm:spPr/>
    </dgm:pt>
    <dgm:pt modelId="{CB918051-A418-431A-B608-2DA465492E2D}" type="pres">
      <dgm:prSet presAssocID="{1FCEFB81-649B-4EC6-8291-3A13C4B150E9}" presName="thickLine" presStyleLbl="alignNode1" presStyleIdx="4" presStyleCnt="5"/>
      <dgm:spPr/>
    </dgm:pt>
    <dgm:pt modelId="{D2304BEA-FAC2-4A1A-B6E5-8BCF63493E4B}" type="pres">
      <dgm:prSet presAssocID="{1FCEFB81-649B-4EC6-8291-3A13C4B150E9}" presName="horz1" presStyleCnt="0"/>
      <dgm:spPr/>
    </dgm:pt>
    <dgm:pt modelId="{556391E3-0C51-4C56-BFA2-7CAD09134693}" type="pres">
      <dgm:prSet presAssocID="{1FCEFB81-649B-4EC6-8291-3A13C4B150E9}" presName="tx1" presStyleLbl="revTx" presStyleIdx="4" presStyleCnt="5"/>
      <dgm:spPr/>
    </dgm:pt>
    <dgm:pt modelId="{CF22BA67-819A-4ED5-BA08-1B1B6AC6A3AC}" type="pres">
      <dgm:prSet presAssocID="{1FCEFB81-649B-4EC6-8291-3A13C4B150E9}" presName="vert1" presStyleCnt="0"/>
      <dgm:spPr/>
    </dgm:pt>
  </dgm:ptLst>
  <dgm:cxnLst>
    <dgm:cxn modelId="{409A8F2D-829C-4AD0-8A57-ED8BAAEE6F61}" srcId="{EA2C9217-AD4C-4B29-9B8B-EB2165ECE727}" destId="{8C070EDE-202E-4643-BB0D-6B30B24DB625}" srcOrd="1" destOrd="0" parTransId="{0CFE5526-42A2-4BF3-8937-4BBB1D1663EC}" sibTransId="{9FDF65F2-A79A-474E-A359-BE3A03C2819A}"/>
    <dgm:cxn modelId="{B8DC112F-C339-4CDB-9D98-695481AFB02D}" type="presOf" srcId="{1EF6A4F2-8F69-4479-AC32-D5EB69586239}" destId="{CC071E76-D84F-45B2-B3CF-EEE3C0BFEFFC}" srcOrd="0" destOrd="0" presId="urn:microsoft.com/office/officeart/2008/layout/LinedList"/>
    <dgm:cxn modelId="{3B4CAF32-93BF-475F-984E-4E887D31793C}" srcId="{EA2C9217-AD4C-4B29-9B8B-EB2165ECE727}" destId="{1EF6A4F2-8F69-4479-AC32-D5EB69586239}" srcOrd="2" destOrd="0" parTransId="{755C421D-24D3-4A44-B1CE-E88F9F7AE4FC}" sibTransId="{BDA68F40-F75A-4A5C-893C-434871516487}"/>
    <dgm:cxn modelId="{C2EF993A-4B30-4D28-AF57-1CB1B24BFC62}" type="presOf" srcId="{BEB5F85E-410E-428F-8B06-6318BABFF37E}" destId="{FCD5306B-37D8-42D7-B09C-250022E882D7}" srcOrd="0" destOrd="0" presId="urn:microsoft.com/office/officeart/2008/layout/LinedList"/>
    <dgm:cxn modelId="{8AF67643-0A52-469A-A69D-74C404E6C322}" type="presOf" srcId="{EA2C9217-AD4C-4B29-9B8B-EB2165ECE727}" destId="{09CD761B-2BAE-40DB-B06C-6344D60F8072}" srcOrd="0" destOrd="0" presId="urn:microsoft.com/office/officeart/2008/layout/LinedList"/>
    <dgm:cxn modelId="{4A8FB044-316B-4CDA-A2C9-29171AF5716A}" type="presOf" srcId="{6DF2C714-3276-4161-AF18-5CB64FA61EDA}" destId="{91269F70-8852-49EA-BC19-729747BC4343}" srcOrd="0" destOrd="0" presId="urn:microsoft.com/office/officeart/2008/layout/LinedList"/>
    <dgm:cxn modelId="{2908304E-EB76-4735-A703-161CF85DD04D}" type="presOf" srcId="{1FCEFB81-649B-4EC6-8291-3A13C4B150E9}" destId="{556391E3-0C51-4C56-BFA2-7CAD09134693}" srcOrd="0" destOrd="0" presId="urn:microsoft.com/office/officeart/2008/layout/LinedList"/>
    <dgm:cxn modelId="{19D2297D-9FF6-4CF1-A8AC-FE9E2C9B3DA2}" srcId="{EA2C9217-AD4C-4B29-9B8B-EB2165ECE727}" destId="{1FCEFB81-649B-4EC6-8291-3A13C4B150E9}" srcOrd="4" destOrd="0" parTransId="{4C0AB653-6264-42E2-AF8F-C6BB44481E15}" sibTransId="{26CF799C-19D2-46BC-BC50-5A44AD898BE5}"/>
    <dgm:cxn modelId="{792157A3-A641-4D8F-B845-820C9079AA90}" srcId="{EA2C9217-AD4C-4B29-9B8B-EB2165ECE727}" destId="{6DF2C714-3276-4161-AF18-5CB64FA61EDA}" srcOrd="0" destOrd="0" parTransId="{D582CB5C-6BA9-4079-AC65-C279B02636F2}" sibTransId="{A00FEEE1-36E0-43CC-8F44-6690641007B4}"/>
    <dgm:cxn modelId="{72BFF6EA-B91C-4FA6-98AB-BA6BD888C80F}" srcId="{EA2C9217-AD4C-4B29-9B8B-EB2165ECE727}" destId="{BEB5F85E-410E-428F-8B06-6318BABFF37E}" srcOrd="3" destOrd="0" parTransId="{2D70D84A-6F7F-4C17-B34A-F42C0CA30314}" sibTransId="{44352D5C-E86A-4D6D-AB3E-141598A5A503}"/>
    <dgm:cxn modelId="{CB6394FC-CA12-465F-99DD-0DB2EA3905D9}" type="presOf" srcId="{8C070EDE-202E-4643-BB0D-6B30B24DB625}" destId="{C26995E8-0058-4FD7-AA9A-700B7B5424EF}" srcOrd="0" destOrd="0" presId="urn:microsoft.com/office/officeart/2008/layout/LinedList"/>
    <dgm:cxn modelId="{9DBC5385-B00F-4CF9-8383-74418BC450D2}" type="presParOf" srcId="{09CD761B-2BAE-40DB-B06C-6344D60F8072}" destId="{A721519C-6516-4793-AF31-526CC7C04D21}" srcOrd="0" destOrd="0" presId="urn:microsoft.com/office/officeart/2008/layout/LinedList"/>
    <dgm:cxn modelId="{8C554F26-456C-46D9-8A8C-A1F90CEFEF3B}" type="presParOf" srcId="{09CD761B-2BAE-40DB-B06C-6344D60F8072}" destId="{A53261F0-E7D7-42B7-8698-AD8F1B3832E3}" srcOrd="1" destOrd="0" presId="urn:microsoft.com/office/officeart/2008/layout/LinedList"/>
    <dgm:cxn modelId="{E2677E7E-9991-442E-8459-8816F42DFAFE}" type="presParOf" srcId="{A53261F0-E7D7-42B7-8698-AD8F1B3832E3}" destId="{91269F70-8852-49EA-BC19-729747BC4343}" srcOrd="0" destOrd="0" presId="urn:microsoft.com/office/officeart/2008/layout/LinedList"/>
    <dgm:cxn modelId="{E8C58DA1-CE33-4F0C-8E88-6859AB0F4D2A}" type="presParOf" srcId="{A53261F0-E7D7-42B7-8698-AD8F1B3832E3}" destId="{9012CF37-C54C-4780-9987-241202F1C6C4}" srcOrd="1" destOrd="0" presId="urn:microsoft.com/office/officeart/2008/layout/LinedList"/>
    <dgm:cxn modelId="{2E0070BF-A818-4ABE-9A9D-35E583622999}" type="presParOf" srcId="{09CD761B-2BAE-40DB-B06C-6344D60F8072}" destId="{050A3E06-28ED-4466-AD91-258EFB0F665C}" srcOrd="2" destOrd="0" presId="urn:microsoft.com/office/officeart/2008/layout/LinedList"/>
    <dgm:cxn modelId="{0F9FCDB1-F1D3-468A-8336-637FFA9A6D90}" type="presParOf" srcId="{09CD761B-2BAE-40DB-B06C-6344D60F8072}" destId="{A509E0C7-43C9-4178-B0BF-246A26495C5B}" srcOrd="3" destOrd="0" presId="urn:microsoft.com/office/officeart/2008/layout/LinedList"/>
    <dgm:cxn modelId="{0FD5682D-7843-47B8-AB91-0A16DA1EED9F}" type="presParOf" srcId="{A509E0C7-43C9-4178-B0BF-246A26495C5B}" destId="{C26995E8-0058-4FD7-AA9A-700B7B5424EF}" srcOrd="0" destOrd="0" presId="urn:microsoft.com/office/officeart/2008/layout/LinedList"/>
    <dgm:cxn modelId="{20D6BE63-EF2D-43B6-A216-9530C89FC3AD}" type="presParOf" srcId="{A509E0C7-43C9-4178-B0BF-246A26495C5B}" destId="{EF40BB21-62C7-4435-B72C-7290519C7FF8}" srcOrd="1" destOrd="0" presId="urn:microsoft.com/office/officeart/2008/layout/LinedList"/>
    <dgm:cxn modelId="{5878F911-0800-4564-9110-82907CA381AE}" type="presParOf" srcId="{09CD761B-2BAE-40DB-B06C-6344D60F8072}" destId="{CD008707-1F4D-4D03-A1C8-6E4C05DA1889}" srcOrd="4" destOrd="0" presId="urn:microsoft.com/office/officeart/2008/layout/LinedList"/>
    <dgm:cxn modelId="{3483697B-43B8-4221-B075-A7BE25457E00}" type="presParOf" srcId="{09CD761B-2BAE-40DB-B06C-6344D60F8072}" destId="{5D14FCAC-639D-499E-8231-3820208D4101}" srcOrd="5" destOrd="0" presId="urn:microsoft.com/office/officeart/2008/layout/LinedList"/>
    <dgm:cxn modelId="{28189211-DB7D-460D-B372-3A4C6A757BFF}" type="presParOf" srcId="{5D14FCAC-639D-499E-8231-3820208D4101}" destId="{CC071E76-D84F-45B2-B3CF-EEE3C0BFEFFC}" srcOrd="0" destOrd="0" presId="urn:microsoft.com/office/officeart/2008/layout/LinedList"/>
    <dgm:cxn modelId="{1CABC270-E387-4BA5-B28D-66F6648D28C4}" type="presParOf" srcId="{5D14FCAC-639D-499E-8231-3820208D4101}" destId="{9694A759-AA8F-4E7D-AD4C-AF93FFFACDB2}" srcOrd="1" destOrd="0" presId="urn:microsoft.com/office/officeart/2008/layout/LinedList"/>
    <dgm:cxn modelId="{D2E6F339-8773-451F-B4DB-CDAC6E4E892E}" type="presParOf" srcId="{09CD761B-2BAE-40DB-B06C-6344D60F8072}" destId="{2C903B31-6CD7-4F40-A278-D44243D3E289}" srcOrd="6" destOrd="0" presId="urn:microsoft.com/office/officeart/2008/layout/LinedList"/>
    <dgm:cxn modelId="{5911B479-71BE-45A2-BBF4-B815F140DB63}" type="presParOf" srcId="{09CD761B-2BAE-40DB-B06C-6344D60F8072}" destId="{1ED937A8-96C1-4852-8461-FED7222A920D}" srcOrd="7" destOrd="0" presId="urn:microsoft.com/office/officeart/2008/layout/LinedList"/>
    <dgm:cxn modelId="{BB41467C-1257-4DAD-9ABA-E785B5EFFDBC}" type="presParOf" srcId="{1ED937A8-96C1-4852-8461-FED7222A920D}" destId="{FCD5306B-37D8-42D7-B09C-250022E882D7}" srcOrd="0" destOrd="0" presId="urn:microsoft.com/office/officeart/2008/layout/LinedList"/>
    <dgm:cxn modelId="{768E1B29-2BCA-4C34-A002-B04632CA478F}" type="presParOf" srcId="{1ED937A8-96C1-4852-8461-FED7222A920D}" destId="{9483FBA7-597F-4730-A5F5-EAB8E4B2C55F}" srcOrd="1" destOrd="0" presId="urn:microsoft.com/office/officeart/2008/layout/LinedList"/>
    <dgm:cxn modelId="{887AFDB1-4B9E-4D87-A8F6-473057285717}" type="presParOf" srcId="{09CD761B-2BAE-40DB-B06C-6344D60F8072}" destId="{CB918051-A418-431A-B608-2DA465492E2D}" srcOrd="8" destOrd="0" presId="urn:microsoft.com/office/officeart/2008/layout/LinedList"/>
    <dgm:cxn modelId="{D6C8F2CA-AB3A-4F1C-BBDA-B19AE9C8D5D4}" type="presParOf" srcId="{09CD761B-2BAE-40DB-B06C-6344D60F8072}" destId="{D2304BEA-FAC2-4A1A-B6E5-8BCF63493E4B}" srcOrd="9" destOrd="0" presId="urn:microsoft.com/office/officeart/2008/layout/LinedList"/>
    <dgm:cxn modelId="{5050CC7A-477D-4E93-84CD-7AA020E63A20}" type="presParOf" srcId="{D2304BEA-FAC2-4A1A-B6E5-8BCF63493E4B}" destId="{556391E3-0C51-4C56-BFA2-7CAD09134693}" srcOrd="0" destOrd="0" presId="urn:microsoft.com/office/officeart/2008/layout/LinedList"/>
    <dgm:cxn modelId="{51B87FC7-F0BC-4072-990F-311F5C7B783C}" type="presParOf" srcId="{D2304BEA-FAC2-4A1A-B6E5-8BCF63493E4B}" destId="{CF22BA67-819A-4ED5-BA08-1B1B6AC6A3A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21519C-6516-4793-AF31-526CC7C04D21}">
      <dsp:nvSpPr>
        <dsp:cNvPr id="0" name=""/>
        <dsp:cNvSpPr/>
      </dsp:nvSpPr>
      <dsp:spPr>
        <a:xfrm>
          <a:off x="0" y="600"/>
          <a:ext cx="564197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269F70-8852-49EA-BC19-729747BC4343}">
      <dsp:nvSpPr>
        <dsp:cNvPr id="0" name=""/>
        <dsp:cNvSpPr/>
      </dsp:nvSpPr>
      <dsp:spPr>
        <a:xfrm>
          <a:off x="0" y="600"/>
          <a:ext cx="5641974" cy="984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3000" kern="1200"/>
            <a:t>Učenje i razvoj</a:t>
          </a:r>
          <a:endParaRPr lang="en-US" sz="3000" kern="1200"/>
        </a:p>
      </dsp:txBody>
      <dsp:txXfrm>
        <a:off x="0" y="600"/>
        <a:ext cx="5641974" cy="984009"/>
      </dsp:txXfrm>
    </dsp:sp>
    <dsp:sp modelId="{050A3E06-28ED-4466-AD91-258EFB0F665C}">
      <dsp:nvSpPr>
        <dsp:cNvPr id="0" name=""/>
        <dsp:cNvSpPr/>
      </dsp:nvSpPr>
      <dsp:spPr>
        <a:xfrm>
          <a:off x="0" y="984610"/>
          <a:ext cx="5641974" cy="0"/>
        </a:xfrm>
        <a:prstGeom prst="line">
          <a:avLst/>
        </a:prstGeom>
        <a:solidFill>
          <a:schemeClr val="accent2">
            <a:hueOff val="-642048"/>
            <a:satOff val="7377"/>
            <a:lumOff val="2255"/>
            <a:alphaOff val="0"/>
          </a:schemeClr>
        </a:solidFill>
        <a:ln w="15875" cap="flat" cmpd="sng" algn="ctr">
          <a:solidFill>
            <a:schemeClr val="accent2">
              <a:hueOff val="-642048"/>
              <a:satOff val="7377"/>
              <a:lumOff val="2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6995E8-0058-4FD7-AA9A-700B7B5424EF}">
      <dsp:nvSpPr>
        <dsp:cNvPr id="0" name=""/>
        <dsp:cNvSpPr/>
      </dsp:nvSpPr>
      <dsp:spPr>
        <a:xfrm>
          <a:off x="0" y="984610"/>
          <a:ext cx="5641974" cy="984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3000" kern="1200"/>
            <a:t>Kurikulum (program i proces)</a:t>
          </a:r>
          <a:endParaRPr lang="en-US" sz="3000" kern="1200"/>
        </a:p>
      </dsp:txBody>
      <dsp:txXfrm>
        <a:off x="0" y="984610"/>
        <a:ext cx="5641974" cy="984009"/>
      </dsp:txXfrm>
    </dsp:sp>
    <dsp:sp modelId="{CD008707-1F4D-4D03-A1C8-6E4C05DA1889}">
      <dsp:nvSpPr>
        <dsp:cNvPr id="0" name=""/>
        <dsp:cNvSpPr/>
      </dsp:nvSpPr>
      <dsp:spPr>
        <a:xfrm>
          <a:off x="0" y="1968620"/>
          <a:ext cx="5641974" cy="0"/>
        </a:xfrm>
        <a:prstGeom prst="line">
          <a:avLst/>
        </a:prstGeom>
        <a:solidFill>
          <a:schemeClr val="accent2">
            <a:hueOff val="-1284095"/>
            <a:satOff val="14753"/>
            <a:lumOff val="4510"/>
            <a:alphaOff val="0"/>
          </a:schemeClr>
        </a:solidFill>
        <a:ln w="15875" cap="flat" cmpd="sng" algn="ctr">
          <a:solidFill>
            <a:schemeClr val="accent2">
              <a:hueOff val="-1284095"/>
              <a:satOff val="14753"/>
              <a:lumOff val="45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071E76-D84F-45B2-B3CF-EEE3C0BFEFFC}">
      <dsp:nvSpPr>
        <dsp:cNvPr id="0" name=""/>
        <dsp:cNvSpPr/>
      </dsp:nvSpPr>
      <dsp:spPr>
        <a:xfrm>
          <a:off x="0" y="1968620"/>
          <a:ext cx="5641974" cy="984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3000" kern="1200"/>
            <a:t>Kompetencije</a:t>
          </a:r>
          <a:endParaRPr lang="en-US" sz="3000" kern="1200"/>
        </a:p>
      </dsp:txBody>
      <dsp:txXfrm>
        <a:off x="0" y="1968620"/>
        <a:ext cx="5641974" cy="984009"/>
      </dsp:txXfrm>
    </dsp:sp>
    <dsp:sp modelId="{2C903B31-6CD7-4F40-A278-D44243D3E289}">
      <dsp:nvSpPr>
        <dsp:cNvPr id="0" name=""/>
        <dsp:cNvSpPr/>
      </dsp:nvSpPr>
      <dsp:spPr>
        <a:xfrm>
          <a:off x="0" y="2952629"/>
          <a:ext cx="5641974" cy="0"/>
        </a:xfrm>
        <a:prstGeom prst="line">
          <a:avLst/>
        </a:prstGeom>
        <a:solidFill>
          <a:schemeClr val="accent2">
            <a:hueOff val="-1926143"/>
            <a:satOff val="22130"/>
            <a:lumOff val="6764"/>
            <a:alphaOff val="0"/>
          </a:schemeClr>
        </a:solidFill>
        <a:ln w="15875" cap="flat" cmpd="sng" algn="ctr">
          <a:solidFill>
            <a:schemeClr val="accent2">
              <a:hueOff val="-1926143"/>
              <a:satOff val="22130"/>
              <a:lumOff val="67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D5306B-37D8-42D7-B09C-250022E882D7}">
      <dsp:nvSpPr>
        <dsp:cNvPr id="0" name=""/>
        <dsp:cNvSpPr/>
      </dsp:nvSpPr>
      <dsp:spPr>
        <a:xfrm>
          <a:off x="0" y="2952629"/>
          <a:ext cx="5641974" cy="984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3000" kern="1200"/>
            <a:t>Obrazovanje usmereno na kompetencije</a:t>
          </a:r>
          <a:endParaRPr lang="en-US" sz="3000" kern="1200"/>
        </a:p>
      </dsp:txBody>
      <dsp:txXfrm>
        <a:off x="0" y="2952629"/>
        <a:ext cx="5641974" cy="984009"/>
      </dsp:txXfrm>
    </dsp:sp>
    <dsp:sp modelId="{CB918051-A418-431A-B608-2DA465492E2D}">
      <dsp:nvSpPr>
        <dsp:cNvPr id="0" name=""/>
        <dsp:cNvSpPr/>
      </dsp:nvSpPr>
      <dsp:spPr>
        <a:xfrm>
          <a:off x="0" y="3936639"/>
          <a:ext cx="5641974" cy="0"/>
        </a:xfrm>
        <a:prstGeom prst="line">
          <a:avLst/>
        </a:prstGeom>
        <a:solidFill>
          <a:schemeClr val="accent2">
            <a:hueOff val="-2568191"/>
            <a:satOff val="29507"/>
            <a:lumOff val="9019"/>
            <a:alphaOff val="0"/>
          </a:schemeClr>
        </a:solidFill>
        <a:ln w="15875" cap="flat" cmpd="sng" algn="ctr">
          <a:solidFill>
            <a:schemeClr val="accent2">
              <a:hueOff val="-2568191"/>
              <a:satOff val="29507"/>
              <a:lumOff val="90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6391E3-0C51-4C56-BFA2-7CAD09134693}">
      <dsp:nvSpPr>
        <dsp:cNvPr id="0" name=""/>
        <dsp:cNvSpPr/>
      </dsp:nvSpPr>
      <dsp:spPr>
        <a:xfrm>
          <a:off x="0" y="3936639"/>
          <a:ext cx="5641974" cy="984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3000" kern="1200"/>
            <a:t>Kuriku</a:t>
          </a:r>
          <a:r>
            <a:rPr lang="en-US" sz="3000" kern="1200"/>
            <a:t>lu</a:t>
          </a:r>
          <a:r>
            <a:rPr lang="sr-Latn-RS" sz="3000" kern="1200"/>
            <a:t>mi zasnovani na kompetencijama</a:t>
          </a:r>
          <a:endParaRPr lang="en-US" sz="3000" kern="1200"/>
        </a:p>
      </dsp:txBody>
      <dsp:txXfrm>
        <a:off x="0" y="3936639"/>
        <a:ext cx="5641974" cy="9840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A55D034-0534-4B94-AF16-2A6D02EF380F}" type="datetimeFigureOut">
              <a:rPr lang="sr-Latn-RS" smtClean="0"/>
              <a:t>14.11.2021.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507F1-5E20-4A78-9283-11843D5E7BB5}" type="slidenum">
              <a:rPr lang="sr-Latn-RS" smtClean="0"/>
              <a:t>‹#›</a:t>
            </a:fld>
            <a:endParaRPr lang="sr-Latn-R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2024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D034-0534-4B94-AF16-2A6D02EF380F}" type="datetimeFigureOut">
              <a:rPr lang="sr-Latn-RS" smtClean="0"/>
              <a:t>14.11.2021.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507F1-5E20-4A78-9283-11843D5E7BB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78766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D034-0534-4B94-AF16-2A6D02EF380F}" type="datetimeFigureOut">
              <a:rPr lang="sr-Latn-RS" smtClean="0"/>
              <a:t>14.11.2021.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507F1-5E20-4A78-9283-11843D5E7BB5}" type="slidenum">
              <a:rPr lang="sr-Latn-RS" smtClean="0"/>
              <a:t>‹#›</a:t>
            </a:fld>
            <a:endParaRPr lang="sr-Latn-R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113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9600" y="2020824"/>
            <a:ext cx="10972800" cy="4075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95EB143-DC6C-420A-9F3D-B0C1D8BBA21A}" type="datetimeFigureOut">
              <a:rPr lang="sr-Latn-CS" smtClean="0"/>
              <a:t>14.11.2021.</a:t>
            </a:fld>
            <a:endParaRPr lang="sr-Latn-C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A562023-0378-45BF-BB63-A52A2EBA8739}" type="slidenum">
              <a:rPr lang="sr-Latn-CS" smtClean="0"/>
              <a:t>‹#›</a:t>
            </a:fld>
            <a:endParaRPr lang="sr-Latn-C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1682986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D034-0534-4B94-AF16-2A6D02EF380F}" type="datetimeFigureOut">
              <a:rPr lang="sr-Latn-RS" smtClean="0"/>
              <a:t>14.11.2021.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507F1-5E20-4A78-9283-11843D5E7BB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5282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D034-0534-4B94-AF16-2A6D02EF380F}" type="datetimeFigureOut">
              <a:rPr lang="sr-Latn-RS" smtClean="0"/>
              <a:t>14.11.2021.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507F1-5E20-4A78-9283-11843D5E7BB5}" type="slidenum">
              <a:rPr lang="sr-Latn-RS" smtClean="0"/>
              <a:t>‹#›</a:t>
            </a:fld>
            <a:endParaRPr lang="sr-Latn-R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90994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D034-0534-4B94-AF16-2A6D02EF380F}" type="datetimeFigureOut">
              <a:rPr lang="sr-Latn-RS" smtClean="0"/>
              <a:t>14.11.2021.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507F1-5E20-4A78-9283-11843D5E7BB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414659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D034-0534-4B94-AF16-2A6D02EF380F}" type="datetimeFigureOut">
              <a:rPr lang="sr-Latn-RS" smtClean="0"/>
              <a:t>14.11.2021.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507F1-5E20-4A78-9283-11843D5E7BB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354767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D034-0534-4B94-AF16-2A6D02EF380F}" type="datetimeFigureOut">
              <a:rPr lang="sr-Latn-RS" smtClean="0"/>
              <a:t>14.11.2021.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507F1-5E20-4A78-9283-11843D5E7BB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76104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D034-0534-4B94-AF16-2A6D02EF380F}" type="datetimeFigureOut">
              <a:rPr lang="sr-Latn-RS" smtClean="0"/>
              <a:t>14.11.2021.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507F1-5E20-4A78-9283-11843D5E7BB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716830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D034-0534-4B94-AF16-2A6D02EF380F}" type="datetimeFigureOut">
              <a:rPr lang="sr-Latn-RS" smtClean="0"/>
              <a:t>14.11.2021.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507F1-5E20-4A78-9283-11843D5E7BB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92370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D034-0534-4B94-AF16-2A6D02EF380F}" type="datetimeFigureOut">
              <a:rPr lang="sr-Latn-RS" smtClean="0"/>
              <a:t>14.11.2021.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507F1-5E20-4A78-9283-11843D5E7BB5}" type="slidenum">
              <a:rPr lang="sr-Latn-RS" smtClean="0"/>
              <a:t>‹#›</a:t>
            </a:fld>
            <a:endParaRPr lang="sr-Latn-R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94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A55D034-0534-4B94-AF16-2A6D02EF380F}" type="datetimeFigureOut">
              <a:rPr lang="sr-Latn-RS" smtClean="0"/>
              <a:t>14.11.2021.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48507F1-5E20-4A78-9283-11843D5E7BB5}" type="slidenum">
              <a:rPr lang="sr-Latn-RS" smtClean="0"/>
              <a:t>‹#›</a:t>
            </a:fld>
            <a:endParaRPr lang="sr-Latn-R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24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7FDC8-E315-4AFE-9060-CBECBAC286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Kako</a:t>
            </a:r>
            <a:r>
              <a:rPr lang="en-US" dirty="0"/>
              <a:t> u</a:t>
            </a:r>
            <a:r>
              <a:rPr lang="sr-Latn-RS" dirty="0" err="1"/>
              <a:t>či</a:t>
            </a:r>
            <a:r>
              <a:rPr lang="en-US" dirty="0"/>
              <a:t> </a:t>
            </a:r>
            <a:r>
              <a:rPr lang="en-US" dirty="0" err="1"/>
              <a:t>svako</a:t>
            </a:r>
            <a:r>
              <a:rPr lang="en-US" dirty="0"/>
              <a:t> </a:t>
            </a:r>
            <a:r>
              <a:rPr lang="en-US" dirty="0" err="1"/>
              <a:t>dete</a:t>
            </a:r>
            <a:r>
              <a:rPr lang="sr-Latn-RS" dirty="0"/>
              <a:t>?</a:t>
            </a:r>
            <a:br>
              <a:rPr lang="sr-Latn-RS" dirty="0"/>
            </a:br>
            <a:r>
              <a:rPr lang="sr-Latn-RS" sz="3200" dirty="0"/>
              <a:t>Fokus na ishode učenja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FD6EBF-781B-4983-A9CF-8E4AC001B7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Prof. dr </a:t>
            </a:r>
            <a:r>
              <a:rPr lang="sr-Latn-RS" dirty="0" err="1"/>
              <a:t>Otilia</a:t>
            </a:r>
            <a:r>
              <a:rPr lang="sr-Latn-RS" dirty="0"/>
              <a:t> </a:t>
            </a:r>
            <a:r>
              <a:rPr lang="sr-Latn-RS" dirty="0" err="1"/>
              <a:t>Velišek-Braško</a:t>
            </a:r>
            <a:endParaRPr lang="sr-Latn-RS" dirty="0"/>
          </a:p>
          <a:p>
            <a:r>
              <a:rPr lang="sr-Latn-RS" dirty="0"/>
              <a:t>Novi Sad, 2021.</a:t>
            </a:r>
          </a:p>
        </p:txBody>
      </p:sp>
    </p:spTree>
    <p:extLst>
      <p:ext uri="{BB962C8B-B14F-4D97-AF65-F5344CB8AC3E}">
        <p14:creationId xmlns:p14="http://schemas.microsoft.com/office/powerpoint/2010/main" val="3139282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48E8B0AF-9ADD-4E28-9678-3D0175BF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ectangle 142">
            <a:extLst>
              <a:ext uri="{FF2B5EF4-FFF2-40B4-BE49-F238E27FC236}">
                <a16:creationId xmlns:a16="http://schemas.microsoft.com/office/drawing/2014/main" id="{80297F95-86CA-4963-AC94-8DEA392FC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Vrtić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 pre i posle GU</a:t>
            </a:r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617E9EA3-9489-49BC-9324-3ECCED4DD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2" name="Content Placeholder 1031">
            <a:extLst>
              <a:ext uri="{FF2B5EF4-FFF2-40B4-BE49-F238E27FC236}">
                <a16:creationId xmlns:a16="http://schemas.microsoft.com/office/drawing/2014/main" id="{721C295A-B473-4885-B17F-83E108BDA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4129" y="2286000"/>
            <a:ext cx="3791711" cy="3931920"/>
          </a:xfrm>
        </p:spPr>
        <p:txBody>
          <a:bodyPr vert="horz" lIns="45720" tIns="45720" rIns="45720" bIns="45720" rtlCol="0"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sr-Latn-RS" dirty="0">
                <a:solidFill>
                  <a:srgbClr val="FFFFFF"/>
                </a:solidFill>
              </a:rPr>
              <a:t>U kom prostoru se može više učiti i istraživati?</a:t>
            </a:r>
          </a:p>
          <a:p>
            <a:r>
              <a:rPr lang="sr-Latn-RS" dirty="0">
                <a:solidFill>
                  <a:srgbClr val="FFFFFF"/>
                </a:solidFill>
              </a:rPr>
              <a:t>Zašto?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6" r="5423" b="-4"/>
          <a:stretch/>
        </p:blipFill>
        <p:spPr bwMode="auto">
          <a:xfrm>
            <a:off x="5626839" y="321732"/>
            <a:ext cx="3798220" cy="367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" name="Rectangle 146">
            <a:extLst>
              <a:ext uri="{FF2B5EF4-FFF2-40B4-BE49-F238E27FC236}">
                <a16:creationId xmlns:a16="http://schemas.microsoft.com/office/drawing/2014/main" id="{F6A3028E-8CE9-4973-AF00-98391CD24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321732"/>
            <a:ext cx="2286920" cy="271703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72E9283D-92D4-40F4-AE59-FB0F43783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26825" y="4157448"/>
            <a:ext cx="3798245" cy="23026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4" r="3055" b="1"/>
          <a:stretch/>
        </p:blipFill>
        <p:spPr bwMode="auto">
          <a:xfrm>
            <a:off x="9591244" y="3232727"/>
            <a:ext cx="2271126" cy="322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317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6">
            <a:extLst>
              <a:ext uri="{FF2B5EF4-FFF2-40B4-BE49-F238E27FC236}">
                <a16:creationId xmlns:a16="http://schemas.microsoft.com/office/drawing/2014/main" id="{A10C41F2-1746-4431-9B52-B9F147A89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custGeom>
            <a:avLst/>
            <a:gdLst>
              <a:gd name="connsiteX0" fmla="*/ 0 w 3096136"/>
              <a:gd name="connsiteY0" fmla="*/ 0 h 5856137"/>
              <a:gd name="connsiteX1" fmla="*/ 3096136 w 3096136"/>
              <a:gd name="connsiteY1" fmla="*/ 0 h 5856137"/>
              <a:gd name="connsiteX2" fmla="*/ 3096136 w 3096136"/>
              <a:gd name="connsiteY2" fmla="*/ 5856137 h 5856137"/>
              <a:gd name="connsiteX3" fmla="*/ 0 w 3096136"/>
              <a:gd name="connsiteY3" fmla="*/ 5856137 h 585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6136" h="5856137">
                <a:moveTo>
                  <a:pt x="0" y="0"/>
                </a:moveTo>
                <a:lnTo>
                  <a:pt x="3096136" y="0"/>
                </a:lnTo>
                <a:lnTo>
                  <a:pt x="3096136" y="5856137"/>
                </a:lnTo>
                <a:lnTo>
                  <a:pt x="0" y="585613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95F8C5-0ED1-4C24-877A-A9E15A1C6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946" y="643461"/>
            <a:ext cx="3036377" cy="5571069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0" ty="0" sx="80000" sy="8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84928E-D694-4849-BBAD-D7C7DC405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4020" y="643461"/>
            <a:ext cx="7654513" cy="55710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E54B6-7C36-420F-8843-DA0FF196A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9803" y="4735775"/>
            <a:ext cx="7006998" cy="1245732"/>
          </a:xfrm>
        </p:spPr>
        <p:txBody>
          <a:bodyPr anchor="t">
            <a:normAutofit fontScale="90000"/>
          </a:bodyPr>
          <a:lstStyle/>
          <a:p>
            <a:r>
              <a:rPr lang="sr-Latn-RS" dirty="0">
                <a:solidFill>
                  <a:srgbClr val="FFFFFF"/>
                </a:solidFill>
              </a:rPr>
              <a:t>Prostor je kao vaš kolega u poučavanju i učenju dece!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4E589-C344-456B-9BB9-B7A71FF24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9802" y="965864"/>
            <a:ext cx="7006998" cy="3450370"/>
          </a:xfrm>
        </p:spPr>
        <p:txBody>
          <a:bodyPr anchor="b">
            <a:normAutofit/>
          </a:bodyPr>
          <a:lstStyle/>
          <a:p>
            <a:r>
              <a:rPr lang="sr-Latn-RS" sz="2000" dirty="0">
                <a:solidFill>
                  <a:srgbClr val="FFFFFF"/>
                </a:solidFill>
              </a:rPr>
              <a:t>Da li se slažete?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237721-19CF-41B1-AA0A-E1E1A8282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24317" y="4576004"/>
            <a:ext cx="45720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255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7EF68-3C41-4B8D-A489-DDB70A225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dirty="0"/>
              <a:t>Setite se kako prostor govori </a:t>
            </a:r>
            <a:br>
              <a:rPr lang="sr-Latn-RS" dirty="0"/>
            </a:br>
            <a:r>
              <a:rPr lang="sr-Latn-RS" dirty="0"/>
              <a:t>o položaju svakog deteta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3CDFB6-3170-4EDF-A24A-DBC90DC762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19254" y="2736651"/>
            <a:ext cx="4163929" cy="3121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8D4348-B743-4321-9CF9-B2E838AAF8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88003" y="2773230"/>
            <a:ext cx="4157832" cy="3048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7E646E-EB8A-4F26-B100-6F24E34CDF41}"/>
              </a:ext>
            </a:extLst>
          </p:cNvPr>
          <p:cNvSpPr txBox="1"/>
          <p:nvPr/>
        </p:nvSpPr>
        <p:spPr>
          <a:xfrm>
            <a:off x="3739244" y="6031772"/>
            <a:ext cx="1743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/>
              <a:t>Nevena Kraljević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C962D8-E8BA-4441-BF31-84A0F6C8BCF3}"/>
              </a:ext>
            </a:extLst>
          </p:cNvPr>
          <p:cNvSpPr txBox="1"/>
          <p:nvPr/>
        </p:nvSpPr>
        <p:spPr>
          <a:xfrm>
            <a:off x="8755629" y="5941073"/>
            <a:ext cx="169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/>
              <a:t>Nataša Janković</a:t>
            </a:r>
          </a:p>
        </p:txBody>
      </p:sp>
    </p:spTree>
    <p:extLst>
      <p:ext uri="{BB962C8B-B14F-4D97-AF65-F5344CB8AC3E}">
        <p14:creationId xmlns:p14="http://schemas.microsoft.com/office/powerpoint/2010/main" val="3788867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C0365A3-9839-4FC6-BFF6-7115C711F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sr-Latn-RS" dirty="0">
                <a:solidFill>
                  <a:srgbClr val="FFFFFF"/>
                </a:solidFill>
              </a:rPr>
              <a:t>NOVA obrazovna paradigma</a:t>
            </a:r>
            <a:br>
              <a:rPr lang="sr-Latn-RS" dirty="0">
                <a:solidFill>
                  <a:srgbClr val="FFFFFF"/>
                </a:solidFill>
              </a:rPr>
            </a:br>
            <a:r>
              <a:rPr lang="sr-Latn-RS" sz="2000" dirty="0">
                <a:solidFill>
                  <a:srgbClr val="FFFFFF"/>
                </a:solidFill>
              </a:rPr>
              <a:t>Metodika IVO, 2018:19-24</a:t>
            </a:r>
            <a:endParaRPr lang="en-US" sz="2000" dirty="0">
              <a:solidFill>
                <a:srgbClr val="FFFFFF"/>
              </a:solidFill>
            </a:endParaRPr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279BFF68-292F-47BB-B498-DE467883EB92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185977319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6719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4255443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KOMPETENCIJE</a:t>
            </a:r>
            <a:br>
              <a:rPr lang="en-US" sz="4000"/>
            </a:br>
            <a:r>
              <a:rPr lang="en-US" sz="4000"/>
              <a:t>Ishodi učenja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128" y="2286000"/>
            <a:ext cx="425544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600"/>
              <a:t>Blumova taksonomija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7594" y="1477521"/>
            <a:ext cx="6905830" cy="47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8302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</p:nvPr>
        </p:nvGraphicFramePr>
        <p:xfrm>
          <a:off x="1991544" y="2708918"/>
          <a:ext cx="8208912" cy="38977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04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73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r-Latn-RS" sz="2400" dirty="0">
                          <a:solidFill>
                            <a:srgbClr val="FF0000"/>
                          </a:solidFill>
                          <a:effectLst/>
                        </a:rPr>
                        <a:t>Ciljevi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r-Latn-RS" sz="2800" dirty="0">
                          <a:solidFill>
                            <a:srgbClr val="92D050"/>
                          </a:solidFill>
                          <a:effectLst/>
                        </a:rPr>
                        <a:t>Ishodi</a:t>
                      </a:r>
                      <a:endParaRPr lang="en-US" sz="2800" dirty="0">
                        <a:solidFill>
                          <a:srgbClr val="92D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87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r-Latn-RS" sz="1800" dirty="0">
                          <a:effectLst/>
                        </a:rPr>
                        <a:t>Naglasak na onome što </a:t>
                      </a:r>
                      <a:r>
                        <a:rPr lang="sr-Latn-RS" sz="1800" u="sng" dirty="0">
                          <a:effectLst/>
                        </a:rPr>
                        <a:t>pedagoški kadar </a:t>
                      </a:r>
                      <a:r>
                        <a:rPr lang="sr-Latn-RS" sz="1800" dirty="0">
                          <a:effectLst/>
                        </a:rPr>
                        <a:t>radi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r-Latn-RS" sz="2400" b="1" dirty="0">
                          <a:effectLst/>
                        </a:rPr>
                        <a:t>Naglasak na tome šta </a:t>
                      </a:r>
                      <a:r>
                        <a:rPr lang="sr-Latn-RS" sz="2400" b="1" u="sng" dirty="0">
                          <a:effectLst/>
                        </a:rPr>
                        <a:t>dete</a:t>
                      </a:r>
                      <a:r>
                        <a:rPr lang="sr-Latn-RS" sz="2400" b="1" dirty="0">
                          <a:effectLst/>
                        </a:rPr>
                        <a:t> radi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032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r-Latn-RS" sz="1800" b="0" dirty="0">
                          <a:effectLst/>
                        </a:rPr>
                        <a:t>Formulišu se u obliku glagolske imenice </a:t>
                      </a:r>
                      <a:endParaRPr lang="en-US" sz="1800" b="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r-Latn-RS" sz="1800" b="0" dirty="0">
                          <a:effectLst/>
                        </a:rPr>
                        <a:t>npr. </a:t>
                      </a:r>
                      <a:r>
                        <a:rPr lang="sr-Latn-RS" sz="1800" dirty="0">
                          <a:solidFill>
                            <a:srgbClr val="0070C0"/>
                          </a:solidFill>
                          <a:effectLst/>
                        </a:rPr>
                        <a:t>razvijanje, upoznavanje, poboljšavanje…</a:t>
                      </a:r>
                      <a:endParaRPr lang="en-US" sz="18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r-Latn-RS" sz="1800" dirty="0">
                          <a:effectLst/>
                        </a:rPr>
                        <a:t>Formulišu se kao </a:t>
                      </a:r>
                      <a:r>
                        <a:rPr lang="sr-Latn-RS" sz="1800" u="sng" dirty="0">
                          <a:effectLst/>
                        </a:rPr>
                        <a:t>aktivni glagoli </a:t>
                      </a:r>
                      <a:endParaRPr lang="en-US" sz="1800" u="sng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r-Latn-RS" sz="1800" dirty="0">
                          <a:effectLst/>
                        </a:rPr>
                        <a:t>npr. </a:t>
                      </a:r>
                      <a:r>
                        <a:rPr lang="sr-Latn-RS" sz="1800" b="1" dirty="0">
                          <a:solidFill>
                            <a:srgbClr val="0070C0"/>
                          </a:solidFill>
                          <a:effectLst/>
                        </a:rPr>
                        <a:t>koristi, razlikuje, kreira…</a:t>
                      </a: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dirty="0"/>
              <a:t>Cilj </a:t>
            </a:r>
            <a:r>
              <a:rPr lang="sr-Latn-RS" i="1" dirty="0" err="1"/>
              <a:t>vs</a:t>
            </a:r>
            <a:r>
              <a:rPr lang="sr-Latn-RS" dirty="0"/>
              <a:t> ishod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919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Ishodi – Kako se pišu i definišu?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06437" y="1782011"/>
            <a:ext cx="1086025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r-Latn-RS" dirty="0">
                <a:ea typeface="Calibri"/>
                <a:cs typeface="Arial"/>
              </a:rPr>
              <a:t> </a:t>
            </a:r>
            <a:r>
              <a:rPr lang="sr-Latn-RS" sz="2800" dirty="0">
                <a:ea typeface="Calibri"/>
                <a:cs typeface="Arial"/>
              </a:rPr>
              <a:t>Ishodi se formulišu na sledeći način:</a:t>
            </a:r>
          </a:p>
          <a:p>
            <a:pPr indent="457200" algn="just">
              <a:lnSpc>
                <a:spcPct val="150000"/>
              </a:lnSpc>
            </a:pPr>
            <a:r>
              <a:rPr lang="sr-Latn-RS" sz="2800" dirty="0">
                <a:ea typeface="Calibri"/>
                <a:cs typeface="Arial"/>
              </a:rPr>
              <a:t>- </a:t>
            </a:r>
            <a:r>
              <a:rPr lang="sr-Latn-RS" sz="2800" u="sng" dirty="0">
                <a:ea typeface="Calibri"/>
                <a:cs typeface="Arial"/>
              </a:rPr>
              <a:t>Uvodna fraza </a:t>
            </a:r>
            <a:r>
              <a:rPr lang="sr-Latn-RS" sz="2800" dirty="0">
                <a:ea typeface="Calibri"/>
                <a:cs typeface="Arial"/>
              </a:rPr>
              <a:t>- </a:t>
            </a:r>
            <a:r>
              <a:rPr lang="sr-Latn-RS" sz="2800" i="1" dirty="0">
                <a:ea typeface="Calibri"/>
                <a:cs typeface="Arial"/>
              </a:rPr>
              <a:t>Po završetku tematske celine dete će biti u stanju da</a:t>
            </a:r>
            <a:r>
              <a:rPr lang="sr-Latn-RS" sz="2800" dirty="0">
                <a:ea typeface="Calibri"/>
                <a:cs typeface="Arial"/>
              </a:rPr>
              <a:t> ...</a:t>
            </a:r>
            <a:endParaRPr lang="en-US" sz="2800" dirty="0">
              <a:ea typeface="Calibri"/>
              <a:cs typeface="Times New Roman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sr-Latn-RS" sz="2800" u="sng" dirty="0">
                <a:ea typeface="Calibri"/>
                <a:cs typeface="Arial"/>
              </a:rPr>
              <a:t>Radnja (aktivnost</a:t>
            </a:r>
            <a:r>
              <a:rPr lang="sr-Latn-RS" sz="2800" dirty="0">
                <a:ea typeface="Calibri"/>
                <a:cs typeface="Arial"/>
              </a:rPr>
              <a:t>) - ...</a:t>
            </a:r>
            <a:r>
              <a:rPr lang="sr-Latn-RS" sz="2800" i="1" dirty="0">
                <a:solidFill>
                  <a:srgbClr val="FF0000"/>
                </a:solidFill>
                <a:ea typeface="Calibri"/>
                <a:cs typeface="Arial"/>
              </a:rPr>
              <a:t>razvrstava</a:t>
            </a:r>
            <a:r>
              <a:rPr lang="sr-Latn-RS" sz="2800" dirty="0">
                <a:ea typeface="Calibri"/>
                <a:cs typeface="Arial"/>
              </a:rPr>
              <a:t>...</a:t>
            </a:r>
            <a:endParaRPr lang="sr-Latn-RS" sz="2800" dirty="0">
              <a:ea typeface="Calibri"/>
              <a:cs typeface="Times New Roman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sr-Latn-RS" sz="2800" u="sng" dirty="0">
                <a:ea typeface="Calibri"/>
                <a:cs typeface="Arial"/>
              </a:rPr>
              <a:t>Objekat (šta</a:t>
            </a:r>
            <a:r>
              <a:rPr lang="sr-Latn-RS" sz="2800" dirty="0">
                <a:ea typeface="Calibri"/>
                <a:cs typeface="Arial"/>
              </a:rPr>
              <a:t>) - ... </a:t>
            </a:r>
            <a:r>
              <a:rPr lang="sr-Latn-RS" sz="2800" i="1" dirty="0">
                <a:solidFill>
                  <a:srgbClr val="0070C0"/>
                </a:solidFill>
                <a:ea typeface="Calibri"/>
                <a:cs typeface="Arial"/>
              </a:rPr>
              <a:t>predmete</a:t>
            </a:r>
            <a:r>
              <a:rPr lang="sr-Latn-RS" sz="2800" i="1" dirty="0">
                <a:ea typeface="Calibri"/>
                <a:cs typeface="Arial"/>
              </a:rPr>
              <a:t> </a:t>
            </a:r>
            <a:r>
              <a:rPr lang="sr-Latn-RS" sz="2800" dirty="0">
                <a:ea typeface="Calibri"/>
                <a:cs typeface="Arial"/>
              </a:rPr>
              <a:t>...</a:t>
            </a:r>
            <a:endParaRPr lang="en-US" sz="2800" dirty="0">
              <a:ea typeface="Calibri"/>
              <a:cs typeface="Times New Roman"/>
            </a:endParaRPr>
          </a:p>
          <a:p>
            <a:pPr marL="457200" indent="-457200">
              <a:buFontTx/>
              <a:buChar char="-"/>
            </a:pPr>
            <a:r>
              <a:rPr lang="sr-Latn-RS" sz="2800" u="sng" dirty="0">
                <a:ea typeface="Calibri"/>
                <a:cs typeface="Arial"/>
              </a:rPr>
              <a:t>Uslov</a:t>
            </a:r>
            <a:r>
              <a:rPr lang="sr-Latn-RS" sz="2800" dirty="0">
                <a:ea typeface="Calibri"/>
                <a:cs typeface="Arial"/>
              </a:rPr>
              <a:t> - ... </a:t>
            </a:r>
            <a:r>
              <a:rPr lang="sr-Latn-RS" sz="2800" i="1" dirty="0">
                <a:solidFill>
                  <a:srgbClr val="00B050"/>
                </a:solidFill>
                <a:ea typeface="Calibri"/>
                <a:cs typeface="Arial"/>
              </a:rPr>
              <a:t>po veličini, boji i obliku</a:t>
            </a:r>
            <a:r>
              <a:rPr lang="sr-Latn-RS" sz="2800" dirty="0">
                <a:ea typeface="Calibri"/>
                <a:cs typeface="Arial"/>
              </a:rPr>
              <a:t>.</a:t>
            </a:r>
          </a:p>
          <a:p>
            <a:endParaRPr lang="sr-Latn-RS" sz="2800" dirty="0">
              <a:cs typeface="Arial"/>
            </a:endParaRPr>
          </a:p>
          <a:p>
            <a:r>
              <a:rPr lang="sr-Latn-RS" sz="2800" dirty="0">
                <a:cs typeface="Arial"/>
              </a:rPr>
              <a:t>Npr. </a:t>
            </a:r>
            <a:r>
              <a:rPr lang="sr-Latn-RS" sz="2800" i="1" dirty="0">
                <a:cs typeface="Arial"/>
              </a:rPr>
              <a:t>Po završetku tematske celine dete će biti u stanju da </a:t>
            </a:r>
            <a:r>
              <a:rPr lang="sr-Latn-RS" sz="2800" i="1" dirty="0">
                <a:solidFill>
                  <a:srgbClr val="FF0000"/>
                </a:solidFill>
                <a:cs typeface="Arial"/>
              </a:rPr>
              <a:t>razvrsta</a:t>
            </a:r>
            <a:r>
              <a:rPr lang="sr-Latn-RS" sz="2800" i="1" dirty="0">
                <a:cs typeface="Arial"/>
              </a:rPr>
              <a:t> </a:t>
            </a:r>
            <a:r>
              <a:rPr lang="sr-Latn-RS" sz="2800" i="1" dirty="0">
                <a:solidFill>
                  <a:srgbClr val="0070C0"/>
                </a:solidFill>
                <a:cs typeface="Arial"/>
              </a:rPr>
              <a:t>predmete </a:t>
            </a:r>
            <a:r>
              <a:rPr lang="sr-Latn-RS" sz="2800" i="1" dirty="0">
                <a:solidFill>
                  <a:srgbClr val="00B050"/>
                </a:solidFill>
                <a:cs typeface="Arial"/>
              </a:rPr>
              <a:t>po veličini, boji i obliku</a:t>
            </a:r>
            <a:r>
              <a:rPr lang="sr-Latn-RS" sz="2800" i="1" dirty="0">
                <a:cs typeface="Arial"/>
              </a:rPr>
              <a:t>.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178854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6">
            <a:extLst>
              <a:ext uri="{FF2B5EF4-FFF2-40B4-BE49-F238E27FC236}">
                <a16:creationId xmlns:a16="http://schemas.microsoft.com/office/drawing/2014/main" id="{C9D6DD36-50FE-47C1-8D00-3D3C4187E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8">
            <a:extLst>
              <a:ext uri="{FF2B5EF4-FFF2-40B4-BE49-F238E27FC236}">
                <a16:creationId xmlns:a16="http://schemas.microsoft.com/office/drawing/2014/main" id="{0F9ADC11-F6B8-4B69-8AC7-50377071A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1579DD07-B6CD-4C04-8A4A-3B92CE8C8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custGeom>
            <a:avLst/>
            <a:gdLst>
              <a:gd name="connsiteX0" fmla="*/ 0 w 3096136"/>
              <a:gd name="connsiteY0" fmla="*/ 0 h 5856137"/>
              <a:gd name="connsiteX1" fmla="*/ 3096136 w 3096136"/>
              <a:gd name="connsiteY1" fmla="*/ 0 h 5856137"/>
              <a:gd name="connsiteX2" fmla="*/ 3096136 w 3096136"/>
              <a:gd name="connsiteY2" fmla="*/ 5856137 h 5856137"/>
              <a:gd name="connsiteX3" fmla="*/ 0 w 3096136"/>
              <a:gd name="connsiteY3" fmla="*/ 5856137 h 585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6136" h="5856137">
                <a:moveTo>
                  <a:pt x="0" y="0"/>
                </a:moveTo>
                <a:lnTo>
                  <a:pt x="3096136" y="0"/>
                </a:lnTo>
                <a:lnTo>
                  <a:pt x="3096136" y="5856137"/>
                </a:lnTo>
                <a:lnTo>
                  <a:pt x="0" y="5856137"/>
                </a:lnTo>
                <a:close/>
              </a:path>
            </a:pathLst>
          </a:cu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0" ty="0" sx="80000" sy="8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36A995F0-906C-4573-A739-16EED217D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09343" y="620720"/>
            <a:ext cx="6442480" cy="55931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86FC44-7102-46D7-9390-F99A936EA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0120" y="1105351"/>
            <a:ext cx="5477071" cy="30239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200">
                <a:solidFill>
                  <a:schemeClr val="bg1"/>
                </a:solidFill>
              </a:rPr>
              <a:t>Hvala na pažnji!</a:t>
            </a:r>
          </a:p>
        </p:txBody>
      </p:sp>
      <p:cxnSp>
        <p:nvCxnSpPr>
          <p:cNvPr id="21" name="Straight Connector 14">
            <a:extLst>
              <a:ext uri="{FF2B5EF4-FFF2-40B4-BE49-F238E27FC236}">
                <a16:creationId xmlns:a16="http://schemas.microsoft.com/office/drawing/2014/main" id="{C3F5F06D-7250-43A5-9B61-0B7F1FD7E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09960" y="4214336"/>
            <a:ext cx="51206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702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148063" y="1105259"/>
            <a:ext cx="8352928" cy="24482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prstClr val="white"/>
                </a:solidFill>
              </a:rPr>
              <a:t>dobrobit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lowchart: Collate 2"/>
          <p:cNvSpPr/>
          <p:nvPr/>
        </p:nvSpPr>
        <p:spPr>
          <a:xfrm rot="16667972">
            <a:off x="5689458" y="-264389"/>
            <a:ext cx="1573324" cy="5197432"/>
          </a:xfrm>
          <a:prstGeom prst="flowChartCol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lowchart: Or 3"/>
          <p:cNvSpPr/>
          <p:nvPr/>
        </p:nvSpPr>
        <p:spPr>
          <a:xfrm>
            <a:off x="6067688" y="2028003"/>
            <a:ext cx="816864" cy="612648"/>
          </a:xfrm>
          <a:prstGeom prst="flowChar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5279912" y="3356992"/>
            <a:ext cx="2208245" cy="165618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prstClr val="white"/>
                </a:solidFill>
              </a:rPr>
              <a:t>Ciljevi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50733" y="5013176"/>
            <a:ext cx="4416491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prstClr val="white"/>
                </a:solidFill>
              </a:rPr>
              <a:t>Teorijsko-vrednosni postulati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815413" y="5750265"/>
            <a:ext cx="2592288" cy="806968"/>
          </a:xfrm>
          <a:prstGeom prst="cloudCallout">
            <a:avLst>
              <a:gd name="adj1" fmla="val 102424"/>
              <a:gd name="adj2" fmla="val -672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O </a:t>
            </a:r>
            <a:r>
              <a:rPr lang="en-US" dirty="0" err="1">
                <a:solidFill>
                  <a:prstClr val="white"/>
                </a:solidFill>
              </a:rPr>
              <a:t>detetu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736812" y="5963522"/>
            <a:ext cx="3471424" cy="777846"/>
          </a:xfrm>
          <a:prstGeom prst="cloudCallout">
            <a:avLst>
              <a:gd name="adj1" fmla="val -108712"/>
              <a:gd name="adj2" fmla="val -618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white"/>
                </a:solidFill>
              </a:rPr>
              <a:t>Vr</a:t>
            </a:r>
            <a:r>
              <a:rPr lang="sr-Latn-RS" dirty="0">
                <a:solidFill>
                  <a:prstClr val="white"/>
                </a:solidFill>
              </a:rPr>
              <a:t>t</a:t>
            </a:r>
            <a:r>
              <a:rPr lang="en-US" dirty="0" err="1">
                <a:solidFill>
                  <a:prstClr val="white"/>
                </a:solidFill>
              </a:rPr>
              <a:t>i</a:t>
            </a:r>
            <a:r>
              <a:rPr lang="sr-Latn-RS" dirty="0">
                <a:solidFill>
                  <a:prstClr val="white"/>
                </a:solidFill>
              </a:rPr>
              <a:t>ć/škola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8804933" y="5470376"/>
            <a:ext cx="3051708" cy="1105794"/>
          </a:xfrm>
          <a:prstGeom prst="cloudCallout">
            <a:avLst>
              <a:gd name="adj1" fmla="val -66739"/>
              <a:gd name="adj2" fmla="val -441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prstClr val="white"/>
                </a:solidFill>
              </a:rPr>
              <a:t>Vaspitanje i obrazovanje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05184" y="2807132"/>
            <a:ext cx="184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>
                <a:solidFill>
                  <a:prstClr val="black"/>
                </a:solidFill>
              </a:rPr>
              <a:t>DOBROBIT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39883" y="735927"/>
            <a:ext cx="5597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i="1" dirty="0" err="1">
                <a:solidFill>
                  <a:prstClr val="black"/>
                </a:solidFill>
              </a:rPr>
              <a:t>Kurikulum</a:t>
            </a:r>
            <a:r>
              <a:rPr lang="sr-Latn-RS" dirty="0">
                <a:solidFill>
                  <a:prstClr val="black"/>
                </a:solidFill>
              </a:rPr>
              <a:t>  ( </a:t>
            </a:r>
            <a:r>
              <a:rPr lang="sr-Latn-RS" i="1" dirty="0">
                <a:solidFill>
                  <a:prstClr val="black"/>
                </a:solidFill>
              </a:rPr>
              <a:t>Realni</a:t>
            </a:r>
            <a:r>
              <a:rPr lang="sr-Latn-RS" dirty="0">
                <a:solidFill>
                  <a:prstClr val="black"/>
                </a:solidFill>
              </a:rPr>
              <a:t> </a:t>
            </a:r>
            <a:r>
              <a:rPr lang="sr-Latn-RS" i="1" dirty="0">
                <a:solidFill>
                  <a:prstClr val="black"/>
                </a:solidFill>
              </a:rPr>
              <a:t>program)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406794">
            <a:off x="4329489" y="2015260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</a:rPr>
              <a:t>odnosi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468305">
            <a:off x="7662733" y="233330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</a:rPr>
              <a:t>delanje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20860221">
            <a:off x="2831116" y="1568792"/>
            <a:ext cx="91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</a:rPr>
              <a:t>Kultura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322395">
            <a:off x="9414335" y="2332823"/>
            <a:ext cx="702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</a:rPr>
              <a:t>Deca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20989911">
            <a:off x="5512137" y="1290443"/>
            <a:ext cx="1052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</a:rPr>
              <a:t>Porodica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20773942">
            <a:off x="2570457" y="2160261"/>
            <a:ext cx="1127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</a:rPr>
              <a:t>Zajednica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406883">
            <a:off x="7955470" y="1522484"/>
            <a:ext cx="1698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solidFill>
                  <a:prstClr val="black"/>
                </a:solidFill>
              </a:rPr>
              <a:t>Pedagoški kadar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638076">
            <a:off x="410482" y="1080261"/>
            <a:ext cx="2542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Latn-RS" b="1" dirty="0" err="1">
                <a:solidFill>
                  <a:srgbClr val="00B050"/>
                </a:solidFill>
              </a:rPr>
              <a:t>Inkluzivno</a:t>
            </a:r>
            <a:r>
              <a:rPr lang="sr-Latn-RS" b="1" dirty="0">
                <a:solidFill>
                  <a:srgbClr val="00B050"/>
                </a:solidFill>
              </a:rPr>
              <a:t> obrazovanje i </a:t>
            </a:r>
          </a:p>
          <a:p>
            <a:pPr algn="ctr"/>
            <a:r>
              <a:rPr lang="sr-Latn-RS" b="1" dirty="0">
                <a:solidFill>
                  <a:srgbClr val="00B050"/>
                </a:solidFill>
              </a:rPr>
              <a:t>Godine uzleta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rot="17541755">
            <a:off x="9104581" y="3708031"/>
            <a:ext cx="2816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ZA SVAKO DETE</a:t>
            </a:r>
          </a:p>
        </p:txBody>
      </p:sp>
    </p:spTree>
    <p:extLst>
      <p:ext uri="{BB962C8B-B14F-4D97-AF65-F5344CB8AC3E}">
        <p14:creationId xmlns:p14="http://schemas.microsoft.com/office/powerpoint/2010/main" val="227769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68AF9-EAE2-4199-8240-4D429F4A9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5"/>
            <a:ext cx="9948672" cy="1889136"/>
          </a:xfrm>
        </p:spPr>
        <p:txBody>
          <a:bodyPr>
            <a:normAutofit/>
          </a:bodyPr>
          <a:lstStyle/>
          <a:p>
            <a:r>
              <a:rPr lang="sr-Latn-RS" sz="3200" dirty="0"/>
              <a:t>Na koji način uče sva deca? Kada se dešava učenje i razvoj?</a:t>
            </a:r>
            <a:br>
              <a:rPr lang="sr-Latn-RS" sz="3200" dirty="0"/>
            </a:br>
            <a:br>
              <a:rPr lang="sr-Latn-RS" sz="3200" dirty="0"/>
            </a:br>
            <a:r>
              <a:rPr lang="sr-Latn-RS" sz="3200" dirty="0">
                <a:solidFill>
                  <a:schemeClr val="accent2">
                    <a:lumMod val="75000"/>
                  </a:schemeClr>
                </a:solidFill>
              </a:rPr>
              <a:t>- kroz delanje i kroz odnose!!! *to su pokretači učenja i razvoja</a:t>
            </a:r>
            <a:endParaRPr lang="sr-Latn-RS" sz="3200" dirty="0">
              <a:solidFill>
                <a:srgbClr val="0070C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A6DDCB-A004-48EE-98AC-02CCED754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846" y="2286000"/>
            <a:ext cx="5181600" cy="38862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89450E2-5E67-491D-B12D-FE1D2CD26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490" y="2574388"/>
            <a:ext cx="3527043" cy="3597812"/>
          </a:xfrm>
        </p:spPr>
        <p:txBody>
          <a:bodyPr anchor="ctr">
            <a:normAutofit/>
          </a:bodyPr>
          <a:lstStyle/>
          <a:p>
            <a:r>
              <a:rPr lang="sr-Latn-RS" sz="2000" b="1" dirty="0">
                <a:solidFill>
                  <a:srgbClr val="92D050"/>
                </a:solidFill>
              </a:rPr>
              <a:t>Delanje: </a:t>
            </a:r>
            <a:r>
              <a:rPr lang="sr-Latn-RS" sz="2000" dirty="0">
                <a:solidFill>
                  <a:srgbClr val="92D050"/>
                </a:solidFill>
              </a:rPr>
              <a:t>činjenje i učešće, što omogućava iskustvo i doživljaj.</a:t>
            </a:r>
          </a:p>
          <a:p>
            <a:endParaRPr lang="sr-Latn-RS" sz="2000" dirty="0">
              <a:solidFill>
                <a:srgbClr val="92D050"/>
              </a:solidFill>
            </a:endParaRPr>
          </a:p>
          <a:p>
            <a:r>
              <a:rPr lang="sr-Latn-RS" sz="2000" b="1" dirty="0">
                <a:solidFill>
                  <a:srgbClr val="92D050"/>
                </a:solidFill>
              </a:rPr>
              <a:t>Odnosi: </a:t>
            </a:r>
            <a:r>
              <a:rPr lang="sr-Latn-RS" sz="2000" dirty="0">
                <a:solidFill>
                  <a:srgbClr val="92D050"/>
                </a:solidFill>
              </a:rPr>
              <a:t>uspostavljanje, interakcija, razmena, građenje odnosa sa odraslima i vršnjacima.</a:t>
            </a:r>
            <a:endParaRPr lang="en-US" sz="2000" dirty="0">
              <a:solidFill>
                <a:srgbClr val="92D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432190-A062-417F-89A3-6E5F50B9FF50}"/>
              </a:ext>
            </a:extLst>
          </p:cNvPr>
          <p:cNvSpPr txBox="1"/>
          <p:nvPr/>
        </p:nvSpPr>
        <p:spPr>
          <a:xfrm rot="1817460">
            <a:off x="4477570" y="4092443"/>
            <a:ext cx="2322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Odnosi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FD1BC-1D6C-4A58-AA18-0ACAA0BBB334}"/>
              </a:ext>
            </a:extLst>
          </p:cNvPr>
          <p:cNvSpPr/>
          <p:nvPr/>
        </p:nvSpPr>
        <p:spPr>
          <a:xfrm rot="1987388">
            <a:off x="1457659" y="3551269"/>
            <a:ext cx="116089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Latn-R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Delanje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601BD8-1A0D-421C-B96B-39C1DE939AE3}"/>
              </a:ext>
            </a:extLst>
          </p:cNvPr>
          <p:cNvSpPr txBox="1"/>
          <p:nvPr/>
        </p:nvSpPr>
        <p:spPr>
          <a:xfrm flipH="1">
            <a:off x="8683281" y="6272237"/>
            <a:ext cx="3133579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sr-Latn-RS" dirty="0"/>
              <a:t>Godine uzleta, 2018: 23-26</a:t>
            </a:r>
          </a:p>
        </p:txBody>
      </p:sp>
    </p:spTree>
    <p:extLst>
      <p:ext uri="{BB962C8B-B14F-4D97-AF65-F5344CB8AC3E}">
        <p14:creationId xmlns:p14="http://schemas.microsoft.com/office/powerpoint/2010/main" val="1194845659"/>
      </p:ext>
    </p:extLst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8A901F-2380-409D-B12F-3A0FDAFAE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4CD50C8-2F85-4F12-A5B5-9336E254A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9A148D-5779-4FEF-90E2-F6779D557F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14CD94B-6292-41B3-B053-01121CE90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BC444B-13B7-4C2C-92A2-8B54705AE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pc="200">
                <a:solidFill>
                  <a:srgbClr val="FFFFFF"/>
                </a:solidFill>
              </a:rPr>
              <a:t>Da li ovde vidimo</a:t>
            </a:r>
            <a:br>
              <a:rPr lang="en-US" spc="200">
                <a:solidFill>
                  <a:srgbClr val="FFFFFF"/>
                </a:solidFill>
              </a:rPr>
            </a:br>
            <a:r>
              <a:rPr lang="en-US" spc="200">
                <a:solidFill>
                  <a:srgbClr val="FFFFFF"/>
                </a:solidFill>
              </a:rPr>
              <a:t> odnose I delanje?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7386984-6824-456B-AEAF-DC95FCF5B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0600" y="4960137"/>
            <a:ext cx="3200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rgbClr val="FFFFFF"/>
                </a:solidFill>
              </a:rPr>
              <a:t>Deca i vaspitač u krugu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9BDC10B-3439-4B01-9129-15D8245B0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41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0297F95-86CA-4963-AC94-8DEA392FC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8DBE0A-AB67-413B-997B-D6602F3BE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sr-Latn-RS" sz="2800" dirty="0">
                <a:solidFill>
                  <a:srgbClr val="FFFFFF"/>
                </a:solidFill>
              </a:rPr>
              <a:t>Imali li ovde delanja i odnosa? </a:t>
            </a:r>
            <a:br>
              <a:rPr lang="sr-Latn-RS" sz="2800" dirty="0">
                <a:solidFill>
                  <a:srgbClr val="FFFFFF"/>
                </a:solidFill>
              </a:rPr>
            </a:br>
            <a:endParaRPr lang="sr-Latn-RS" sz="2800" dirty="0">
              <a:solidFill>
                <a:srgbClr val="FFFFFF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7E9EA3-9489-49BC-9324-3ECCED4DD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7B2B0C4A-272F-45F0-B015-3EAB85127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525" y="321732"/>
            <a:ext cx="3674848" cy="367484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6A3028E-8CE9-4973-AF00-98391CD24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321732"/>
            <a:ext cx="2286920" cy="271703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2E9283D-92D4-40F4-AE59-FB0F43783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26825" y="4157448"/>
            <a:ext cx="3798245" cy="23026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CFE7CF-6016-4DFB-95AC-B911D1F58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3347" y="3557992"/>
            <a:ext cx="2286920" cy="257681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B9588C-3D30-4D97-9DE4-7D92B7A6B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sz="2400" dirty="0">
                <a:solidFill>
                  <a:srgbClr val="FFFFFF"/>
                </a:solidFill>
              </a:rPr>
              <a:t>Šta se vidi? </a:t>
            </a:r>
          </a:p>
          <a:p>
            <a:endParaRPr lang="sr-Latn-RS" sz="2400" dirty="0">
              <a:solidFill>
                <a:srgbClr val="FFFFFF"/>
              </a:solidFill>
            </a:endParaRPr>
          </a:p>
          <a:p>
            <a:r>
              <a:rPr lang="sr-Latn-RS" sz="2400" dirty="0">
                <a:solidFill>
                  <a:srgbClr val="FFFFFF"/>
                </a:solidFill>
              </a:rPr>
              <a:t>Po čemu vidite?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084283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5ABED16-D1EE-40E2-9777-113635C66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95275-F721-4B86-9DAF-5B560FA4A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sr-Latn-RS" dirty="0">
                <a:solidFill>
                  <a:srgbClr val="FFFFFF"/>
                </a:solidFill>
              </a:rPr>
              <a:t>Nađite odnose i delanje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87F9170-35BA-4F92-B3B1-9E50BBCE2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AE30DD-18E8-4214-A026-69FD9B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r>
              <a:rPr lang="sr-Latn-RS" dirty="0">
                <a:solidFill>
                  <a:srgbClr val="FFFFFF"/>
                </a:solidFill>
              </a:rPr>
              <a:t>Identifikujete odnose i delanje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54C081-E2E6-4B6B-80F8-87E4251457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32" r="6082" b="-1"/>
          <a:stretch/>
        </p:blipFill>
        <p:spPr>
          <a:xfrm>
            <a:off x="6096000" y="640080"/>
            <a:ext cx="5455921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38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5ABED16-D1EE-40E2-9777-113635C66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73BD07-6B65-468F-B720-7F68D97D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 fontScale="90000"/>
          </a:bodyPr>
          <a:lstStyle/>
          <a:p>
            <a:r>
              <a:rPr lang="sr-Latn-RS" dirty="0">
                <a:solidFill>
                  <a:srgbClr val="FFFFFF"/>
                </a:solidFill>
              </a:rPr>
              <a:t>Gde i kako vidite odnose i delanje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87F9170-35BA-4F92-B3B1-9E50BBCE2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D6AFC06-AB0E-4259-96F5-46FE2EFAD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670048"/>
            <a:ext cx="3791711" cy="3547872"/>
          </a:xfrm>
        </p:spPr>
        <p:txBody>
          <a:bodyPr>
            <a:normAutofit/>
          </a:bodyPr>
          <a:lstStyle/>
          <a:p>
            <a:r>
              <a:rPr lang="sr-Latn-RS" dirty="0">
                <a:solidFill>
                  <a:srgbClr val="FFFFFF"/>
                </a:solidFill>
              </a:rPr>
              <a:t>Da li su ovo situacije učenja i poučavanja?</a:t>
            </a:r>
          </a:p>
          <a:p>
            <a:r>
              <a:rPr lang="sr-Latn-RS" dirty="0">
                <a:solidFill>
                  <a:srgbClr val="FFFFFF"/>
                </a:solidFill>
              </a:rPr>
              <a:t>Šta uče deca i šta istražuju?</a:t>
            </a:r>
          </a:p>
          <a:p>
            <a:r>
              <a:rPr lang="sr-Latn-RS" dirty="0">
                <a:solidFill>
                  <a:srgbClr val="FFFFFF"/>
                </a:solidFill>
              </a:rPr>
              <a:t>Da li je ovo integrisana pristup i omogućavanja doživljaj u učenju dece?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408C777-67D9-49FC-84B8-CA0CCA0758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78" r="11736" b="-1"/>
          <a:stretch/>
        </p:blipFill>
        <p:spPr>
          <a:xfrm>
            <a:off x="6096000" y="640080"/>
            <a:ext cx="5455921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7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1F3AF-AC3F-455F-9FB4-DF13F4047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255443" cy="1499616"/>
          </a:xfrm>
        </p:spPr>
        <p:txBody>
          <a:bodyPr>
            <a:normAutofit/>
          </a:bodyPr>
          <a:lstStyle/>
          <a:p>
            <a:r>
              <a:rPr lang="sr-Latn-RS" sz="4000" dirty="0"/>
              <a:t>Igra je učenje za svako dete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7216F303-8FF2-46E4-8B99-3D6FC9F12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4255443" cy="4023360"/>
          </a:xfrm>
        </p:spPr>
        <p:txBody>
          <a:bodyPr>
            <a:normAutofit/>
          </a:bodyPr>
          <a:lstStyle/>
          <a:p>
            <a:r>
              <a:rPr lang="sr-Latn-RS" sz="1600" dirty="0"/>
              <a:t>Igra je doživljaj!</a:t>
            </a:r>
          </a:p>
          <a:p>
            <a:r>
              <a:rPr lang="sr-Latn-RS" sz="1600" dirty="0"/>
              <a:t>Igra obuhvata sve dimenzije dobrobiti (da se oseća dobro, da jeste, da može i ume)!</a:t>
            </a:r>
          </a:p>
          <a:p>
            <a:r>
              <a:rPr lang="sr-Latn-RS" sz="1600" dirty="0"/>
              <a:t>U igri dete dela i gradi odnose!</a:t>
            </a:r>
          </a:p>
          <a:p>
            <a:r>
              <a:rPr lang="sr-Latn-RS" sz="1600" dirty="0"/>
              <a:t>Kroz igru dete otkriva, istražuje, uči i razvija se.</a:t>
            </a:r>
          </a:p>
          <a:p>
            <a:r>
              <a:rPr lang="sr-Latn-RS" sz="1600" dirty="0"/>
              <a:t>Kroz igru učimo i </a:t>
            </a:r>
            <a:r>
              <a:rPr lang="sr-Latn-RS" sz="1600" dirty="0" err="1"/>
              <a:t>poučavama</a:t>
            </a:r>
            <a:r>
              <a:rPr lang="sr-Latn-RS" sz="1600" dirty="0"/>
              <a:t> decu.</a:t>
            </a:r>
          </a:p>
          <a:p>
            <a:r>
              <a:rPr lang="sr-Latn-RS" sz="1600" dirty="0">
                <a:solidFill>
                  <a:schemeClr val="accent2">
                    <a:lumMod val="75000"/>
                  </a:schemeClr>
                </a:solidFill>
              </a:rPr>
              <a:t>U </a:t>
            </a:r>
            <a:r>
              <a:rPr lang="sr-Latn-RS" sz="1600" dirty="0" err="1">
                <a:solidFill>
                  <a:schemeClr val="accent2">
                    <a:lumMod val="75000"/>
                  </a:schemeClr>
                </a:solidFill>
              </a:rPr>
              <a:t>inkluzivnom</a:t>
            </a:r>
            <a:r>
              <a:rPr lang="sr-Latn-RS" sz="1600" dirty="0">
                <a:solidFill>
                  <a:schemeClr val="accent2">
                    <a:lumMod val="75000"/>
                  </a:schemeClr>
                </a:solidFill>
              </a:rPr>
              <a:t> obrazovanju naš zadatak je da omogućimo igru svakom detetu, da kroz igru dela i da gradi odnose, da kroz igru razvija svoje potencijale.</a:t>
            </a:r>
          </a:p>
          <a:p>
            <a:pPr algn="ctr"/>
            <a:r>
              <a:rPr lang="sr-Latn-RS" sz="1600" b="1" dirty="0"/>
              <a:t>OD IGRE SE RASTE!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988356-C9F4-4D0D-93C0-28279A280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971" y="822960"/>
            <a:ext cx="3214481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23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95FEE-66C6-47E3-A2DE-D52CAD95A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728" y="585216"/>
            <a:ext cx="5740739" cy="1499616"/>
          </a:xfrm>
        </p:spPr>
        <p:txBody>
          <a:bodyPr>
            <a:normAutofit/>
          </a:bodyPr>
          <a:lstStyle/>
          <a:p>
            <a:r>
              <a:rPr lang="sr-Latn-RS" dirty="0"/>
              <a:t>A Prostor!?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879DBB-54DD-4A64-942C-B3ED0383E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26" r="-2" b="-2"/>
          <a:stretch/>
        </p:blipFill>
        <p:spPr>
          <a:xfrm>
            <a:off x="484632" y="484632"/>
            <a:ext cx="3248521" cy="351194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53C1188-5B54-4FD9-9923-10F8B02E7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7745" y="484632"/>
            <a:ext cx="1082693" cy="351194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295AB16-F801-4293-B048-E4EE848D5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6896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97C0D23-1E79-4C6A-8495-077250628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775" y="4150596"/>
            <a:ext cx="1038557" cy="2231807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B6EDD9-86D6-4752-9404-7ADFAFCCAE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8" r="3" b="23594"/>
          <a:stretch/>
        </p:blipFill>
        <p:spPr>
          <a:xfrm>
            <a:off x="1688924" y="4150596"/>
            <a:ext cx="3291514" cy="2231808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51FA35-96DA-4BB3-A85D-61E40246E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1728" y="2286000"/>
            <a:ext cx="5740739" cy="4023360"/>
          </a:xfrm>
        </p:spPr>
        <p:txBody>
          <a:bodyPr>
            <a:normAutofit/>
          </a:bodyPr>
          <a:lstStyle/>
          <a:p>
            <a:r>
              <a:rPr lang="sr-Latn-RS" dirty="0"/>
              <a:t>U kojoj meri organizacija i opremljenost prostora doprinosi omogućavanju učenja i delanja svakog deteta?</a:t>
            </a:r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r>
              <a:rPr lang="sr-Latn-RS" i="1" dirty="0"/>
              <a:t>Promisliti na koji način?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484190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104</TotalTime>
  <Words>520</Words>
  <Application>Microsoft Office PowerPoint</Application>
  <PresentationFormat>Widescreen</PresentationFormat>
  <Paragraphs>90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</vt:lpstr>
      <vt:lpstr>Tw Cen MT</vt:lpstr>
      <vt:lpstr>Tw Cen MT Condensed</vt:lpstr>
      <vt:lpstr>Wingdings 3</vt:lpstr>
      <vt:lpstr>Integral</vt:lpstr>
      <vt:lpstr>Kako uči svako dete? Fokus na ishode učenja</vt:lpstr>
      <vt:lpstr>PowerPoint Presentation</vt:lpstr>
      <vt:lpstr>Na koji način uče sva deca? Kada se dešava učenje i razvoj?  - kroz delanje i kroz odnose!!! *to su pokretači učenja i razvoja</vt:lpstr>
      <vt:lpstr>Da li ovde vidimo  odnose I delanje?</vt:lpstr>
      <vt:lpstr>Imali li ovde delanja i odnosa?  </vt:lpstr>
      <vt:lpstr>Nađite odnose i delanje</vt:lpstr>
      <vt:lpstr>Gde i kako vidite odnose i delanje</vt:lpstr>
      <vt:lpstr>Igra je učenje za svako dete</vt:lpstr>
      <vt:lpstr>A Prostor!?</vt:lpstr>
      <vt:lpstr>Vrtić  pre i posle GU</vt:lpstr>
      <vt:lpstr>Prostor je kao vaš kolega u poučavanju i učenju dece!</vt:lpstr>
      <vt:lpstr>Setite se kako prostor govori  o položaju svakog deteta</vt:lpstr>
      <vt:lpstr>NOVA obrazovna paradigma Metodika IVO, 2018:19-24</vt:lpstr>
      <vt:lpstr>KOMPETENCIJE Ishodi učenja</vt:lpstr>
      <vt:lpstr>Cilj vs ishod</vt:lpstr>
      <vt:lpstr>Ishodi – Kako se pišu i definišu?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Kako uči svako dete? Fokus na ishode učenja</dc:title>
  <dc:creator>Korisnik</dc:creator>
  <cp:lastModifiedBy>Korisnik</cp:lastModifiedBy>
  <cp:revision>2</cp:revision>
  <dcterms:created xsi:type="dcterms:W3CDTF">2021-11-14T08:12:55Z</dcterms:created>
  <dcterms:modified xsi:type="dcterms:W3CDTF">2021-11-14T09:57:14Z</dcterms:modified>
</cp:coreProperties>
</file>